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825" autoAdjust="0"/>
    <p:restoredTop sz="94660"/>
  </p:normalViewPr>
  <p:slideViewPr>
    <p:cSldViewPr snapToGrid="0">
      <p:cViewPr varScale="1">
        <p:scale>
          <a:sx n="66" d="100"/>
          <a:sy n="66" d="100"/>
        </p:scale>
        <p:origin x="64" y="1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nl-NL"/>
              <a:t>Klik om stijl te bewerken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01979A59-DCBF-45D7-8E56-B1DDA97E3834}" type="datetimeFigureOut">
              <a:rPr lang="nl-NL" smtClean="0"/>
              <a:t>27-5-2026</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53701229-3BAA-4FFB-923F-4182471EEDC0}" type="slidenum">
              <a:rPr lang="nl-NL" smtClean="0"/>
              <a:t>‹nr.›</a:t>
            </a:fld>
            <a:endParaRPr lang="nl-NL" dirty="0"/>
          </a:p>
        </p:txBody>
      </p:sp>
    </p:spTree>
    <p:extLst>
      <p:ext uri="{BB962C8B-B14F-4D97-AF65-F5344CB8AC3E}">
        <p14:creationId xmlns:p14="http://schemas.microsoft.com/office/powerpoint/2010/main" val="2719526867"/>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1979A59-DCBF-45D7-8E56-B1DDA97E3834}" type="datetimeFigureOut">
              <a:rPr lang="nl-NL" smtClean="0"/>
              <a:t>27-5-2026</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53701229-3BAA-4FFB-923F-4182471EEDC0}" type="slidenum">
              <a:rPr lang="nl-NL" smtClean="0"/>
              <a:t>‹nr.›</a:t>
            </a:fld>
            <a:endParaRPr lang="nl-NL" dirty="0"/>
          </a:p>
        </p:txBody>
      </p:sp>
    </p:spTree>
    <p:extLst>
      <p:ext uri="{BB962C8B-B14F-4D97-AF65-F5344CB8AC3E}">
        <p14:creationId xmlns:p14="http://schemas.microsoft.com/office/powerpoint/2010/main" val="1108638538"/>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nl-NL"/>
              <a:t>Klik om stijl te bewerken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01979A59-DCBF-45D7-8E56-B1DDA97E3834}" type="datetimeFigureOut">
              <a:rPr lang="nl-NL" smtClean="0"/>
              <a:t>27-5-2026</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53701229-3BAA-4FFB-923F-4182471EEDC0}" type="slidenum">
              <a:rPr lang="nl-NL" smtClean="0"/>
              <a:t>‹nr.›</a:t>
            </a:fld>
            <a:endParaRPr lang="nl-NL" dirty="0"/>
          </a:p>
        </p:txBody>
      </p:sp>
    </p:spTree>
    <p:extLst>
      <p:ext uri="{BB962C8B-B14F-4D97-AF65-F5344CB8AC3E}">
        <p14:creationId xmlns:p14="http://schemas.microsoft.com/office/powerpoint/2010/main" val="1514293441"/>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01979A59-DCBF-45D7-8E56-B1DDA97E3834}" type="datetimeFigureOut">
              <a:rPr lang="nl-NL" smtClean="0"/>
              <a:t>27-5-2026</a:t>
            </a:fld>
            <a:endParaRPr lang="nl-NL" dirty="0"/>
          </a:p>
        </p:txBody>
      </p:sp>
      <p:sp>
        <p:nvSpPr>
          <p:cNvPr id="6" name="Footer Placeholder 5"/>
          <p:cNvSpPr>
            <a:spLocks noGrp="1"/>
          </p:cNvSpPr>
          <p:nvPr>
            <p:ph type="ftr" sz="quarter" idx="11"/>
          </p:nvPr>
        </p:nvSpPr>
        <p:spPr/>
        <p:txBody>
          <a:bodyPr/>
          <a:lstStyle/>
          <a:p>
            <a:endParaRPr lang="nl-NL" dirty="0"/>
          </a:p>
        </p:txBody>
      </p:sp>
      <p:sp>
        <p:nvSpPr>
          <p:cNvPr id="7" name="Slide Number Placeholder 6"/>
          <p:cNvSpPr>
            <a:spLocks noGrp="1"/>
          </p:cNvSpPr>
          <p:nvPr>
            <p:ph type="sldNum" sz="quarter" idx="12"/>
          </p:nvPr>
        </p:nvSpPr>
        <p:spPr/>
        <p:txBody>
          <a:bodyPr/>
          <a:lstStyle/>
          <a:p>
            <a:fld id="{53701229-3BAA-4FFB-923F-4182471EEDC0}" type="slidenum">
              <a:rPr lang="nl-NL" smtClean="0"/>
              <a:t>‹nr.›</a:t>
            </a:fld>
            <a:endParaRPr lang="nl-NL" dirty="0"/>
          </a:p>
        </p:txBody>
      </p:sp>
    </p:spTree>
    <p:extLst>
      <p:ext uri="{BB962C8B-B14F-4D97-AF65-F5344CB8AC3E}">
        <p14:creationId xmlns:p14="http://schemas.microsoft.com/office/powerpoint/2010/main" val="1584207754"/>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Klik om stijl te bewerken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01979A59-DCBF-45D7-8E56-B1DDA97E3834}" type="datetimeFigureOut">
              <a:rPr lang="nl-NL" smtClean="0"/>
              <a:t>27-5-2026</a:t>
            </a:fld>
            <a:endParaRPr lang="nl-NL" dirty="0"/>
          </a:p>
        </p:txBody>
      </p:sp>
      <p:sp>
        <p:nvSpPr>
          <p:cNvPr id="8" name="Footer Placeholder 7"/>
          <p:cNvSpPr>
            <a:spLocks noGrp="1"/>
          </p:cNvSpPr>
          <p:nvPr>
            <p:ph type="ftr" sz="quarter" idx="11"/>
          </p:nvPr>
        </p:nvSpPr>
        <p:spPr/>
        <p:txBody>
          <a:bodyPr/>
          <a:lstStyle/>
          <a:p>
            <a:endParaRPr lang="nl-NL" dirty="0"/>
          </a:p>
        </p:txBody>
      </p:sp>
      <p:sp>
        <p:nvSpPr>
          <p:cNvPr id="9" name="Slide Number Placeholder 8"/>
          <p:cNvSpPr>
            <a:spLocks noGrp="1"/>
          </p:cNvSpPr>
          <p:nvPr>
            <p:ph type="sldNum" sz="quarter" idx="12"/>
          </p:nvPr>
        </p:nvSpPr>
        <p:spPr/>
        <p:txBody>
          <a:bodyPr/>
          <a:lstStyle/>
          <a:p>
            <a:fld id="{53701229-3BAA-4FFB-923F-4182471EEDC0}" type="slidenum">
              <a:rPr lang="nl-NL" smtClean="0"/>
              <a:t>‹nr.›</a:t>
            </a:fld>
            <a:endParaRPr lang="nl-NL" dirty="0"/>
          </a:p>
        </p:txBody>
      </p:sp>
    </p:spTree>
    <p:extLst>
      <p:ext uri="{BB962C8B-B14F-4D97-AF65-F5344CB8AC3E}">
        <p14:creationId xmlns:p14="http://schemas.microsoft.com/office/powerpoint/2010/main" val="1512384712"/>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01979A59-DCBF-45D7-8E56-B1DDA97E3834}" type="datetimeFigureOut">
              <a:rPr lang="nl-NL" smtClean="0"/>
              <a:t>27-5-2026</a:t>
            </a:fld>
            <a:endParaRPr lang="nl-NL" dirty="0"/>
          </a:p>
        </p:txBody>
      </p:sp>
      <p:sp>
        <p:nvSpPr>
          <p:cNvPr id="4" name="Footer Placeholder 3"/>
          <p:cNvSpPr>
            <a:spLocks noGrp="1"/>
          </p:cNvSpPr>
          <p:nvPr>
            <p:ph type="ftr" sz="quarter" idx="11"/>
          </p:nvPr>
        </p:nvSpPr>
        <p:spPr/>
        <p:txBody>
          <a:bodyPr/>
          <a:lstStyle/>
          <a:p>
            <a:endParaRPr lang="nl-NL" dirty="0"/>
          </a:p>
        </p:txBody>
      </p:sp>
      <p:sp>
        <p:nvSpPr>
          <p:cNvPr id="5" name="Slide Number Placeholder 4"/>
          <p:cNvSpPr>
            <a:spLocks noGrp="1"/>
          </p:cNvSpPr>
          <p:nvPr>
            <p:ph type="sldNum" sz="quarter" idx="12"/>
          </p:nvPr>
        </p:nvSpPr>
        <p:spPr/>
        <p:txBody>
          <a:bodyPr/>
          <a:lstStyle/>
          <a:p>
            <a:fld id="{53701229-3BAA-4FFB-923F-4182471EEDC0}" type="slidenum">
              <a:rPr lang="nl-NL" smtClean="0"/>
              <a:t>‹nr.›</a:t>
            </a:fld>
            <a:endParaRPr lang="nl-NL" dirty="0"/>
          </a:p>
        </p:txBody>
      </p:sp>
    </p:spTree>
    <p:extLst>
      <p:ext uri="{BB962C8B-B14F-4D97-AF65-F5344CB8AC3E}">
        <p14:creationId xmlns:p14="http://schemas.microsoft.com/office/powerpoint/2010/main" val="90156564"/>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979A59-DCBF-45D7-8E56-B1DDA97E3834}" type="datetimeFigureOut">
              <a:rPr lang="nl-NL" smtClean="0"/>
              <a:t>27-5-2026</a:t>
            </a:fld>
            <a:endParaRPr lang="nl-NL" dirty="0"/>
          </a:p>
        </p:txBody>
      </p:sp>
      <p:sp>
        <p:nvSpPr>
          <p:cNvPr id="3" name="Footer Placeholder 2"/>
          <p:cNvSpPr>
            <a:spLocks noGrp="1"/>
          </p:cNvSpPr>
          <p:nvPr>
            <p:ph type="ftr" sz="quarter" idx="11"/>
          </p:nvPr>
        </p:nvSpPr>
        <p:spPr/>
        <p:txBody>
          <a:bodyPr/>
          <a:lstStyle/>
          <a:p>
            <a:endParaRPr lang="nl-NL" dirty="0"/>
          </a:p>
        </p:txBody>
      </p:sp>
      <p:sp>
        <p:nvSpPr>
          <p:cNvPr id="4" name="Slide Number Placeholder 3"/>
          <p:cNvSpPr>
            <a:spLocks noGrp="1"/>
          </p:cNvSpPr>
          <p:nvPr>
            <p:ph type="sldNum" sz="quarter" idx="12"/>
          </p:nvPr>
        </p:nvSpPr>
        <p:spPr/>
        <p:txBody>
          <a:bodyPr/>
          <a:lstStyle/>
          <a:p>
            <a:fld id="{53701229-3BAA-4FFB-923F-4182471EEDC0}" type="slidenum">
              <a:rPr lang="nl-NL" smtClean="0"/>
              <a:t>‹nr.›</a:t>
            </a:fld>
            <a:endParaRPr lang="nl-NL" dirty="0"/>
          </a:p>
        </p:txBody>
      </p:sp>
    </p:spTree>
    <p:extLst>
      <p:ext uri="{BB962C8B-B14F-4D97-AF65-F5344CB8AC3E}">
        <p14:creationId xmlns:p14="http://schemas.microsoft.com/office/powerpoint/2010/main" val="3613094909"/>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nl-NL"/>
              <a:t>Klik om stijl te bewerken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01979A59-DCBF-45D7-8E56-B1DDA97E3834}" type="datetimeFigureOut">
              <a:rPr lang="nl-NL" smtClean="0"/>
              <a:t>27-5-2026</a:t>
            </a:fld>
            <a:endParaRPr lang="nl-NL" dirty="0"/>
          </a:p>
        </p:txBody>
      </p:sp>
      <p:sp>
        <p:nvSpPr>
          <p:cNvPr id="6" name="Footer Placeholder 5"/>
          <p:cNvSpPr>
            <a:spLocks noGrp="1"/>
          </p:cNvSpPr>
          <p:nvPr>
            <p:ph type="ftr" sz="quarter" idx="11"/>
          </p:nvPr>
        </p:nvSpPr>
        <p:spPr/>
        <p:txBody>
          <a:bodyPr/>
          <a:lstStyle/>
          <a:p>
            <a:endParaRPr lang="nl-NL" dirty="0"/>
          </a:p>
        </p:txBody>
      </p:sp>
      <p:sp>
        <p:nvSpPr>
          <p:cNvPr id="7" name="Slide Number Placeholder 6"/>
          <p:cNvSpPr>
            <a:spLocks noGrp="1"/>
          </p:cNvSpPr>
          <p:nvPr>
            <p:ph type="sldNum" sz="quarter" idx="12"/>
          </p:nvPr>
        </p:nvSpPr>
        <p:spPr/>
        <p:txBody>
          <a:bodyPr/>
          <a:lstStyle/>
          <a:p>
            <a:fld id="{53701229-3BAA-4FFB-923F-4182471EEDC0}" type="slidenum">
              <a:rPr lang="nl-NL" smtClean="0"/>
              <a:t>‹nr.›</a:t>
            </a:fld>
            <a:endParaRPr lang="nl-NL" dirty="0"/>
          </a:p>
        </p:txBody>
      </p:sp>
    </p:spTree>
    <p:extLst>
      <p:ext uri="{BB962C8B-B14F-4D97-AF65-F5344CB8AC3E}">
        <p14:creationId xmlns:p14="http://schemas.microsoft.com/office/powerpoint/2010/main" val="2499151544"/>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nl-NL"/>
              <a:t>Klik om stijl te bewerken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dirty="0"/>
              <a:t>Klik op het pictogram als u een afbeelding wilt toevoegen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01979A59-DCBF-45D7-8E56-B1DDA97E3834}" type="datetimeFigureOut">
              <a:rPr lang="nl-NL" smtClean="0"/>
              <a:t>27-5-2026</a:t>
            </a:fld>
            <a:endParaRPr lang="nl-NL" dirty="0"/>
          </a:p>
        </p:txBody>
      </p:sp>
      <p:sp>
        <p:nvSpPr>
          <p:cNvPr id="6" name="Footer Placeholder 5"/>
          <p:cNvSpPr>
            <a:spLocks noGrp="1"/>
          </p:cNvSpPr>
          <p:nvPr>
            <p:ph type="ftr" sz="quarter" idx="11"/>
          </p:nvPr>
        </p:nvSpPr>
        <p:spPr/>
        <p:txBody>
          <a:bodyPr/>
          <a:lstStyle/>
          <a:p>
            <a:endParaRPr lang="nl-NL" dirty="0"/>
          </a:p>
        </p:txBody>
      </p:sp>
      <p:sp>
        <p:nvSpPr>
          <p:cNvPr id="7" name="Slide Number Placeholder 6"/>
          <p:cNvSpPr>
            <a:spLocks noGrp="1"/>
          </p:cNvSpPr>
          <p:nvPr>
            <p:ph type="sldNum" sz="quarter" idx="12"/>
          </p:nvPr>
        </p:nvSpPr>
        <p:spPr/>
        <p:txBody>
          <a:bodyPr/>
          <a:lstStyle/>
          <a:p>
            <a:fld id="{53701229-3BAA-4FFB-923F-4182471EEDC0}" type="slidenum">
              <a:rPr lang="nl-NL" smtClean="0"/>
              <a:t>‹nr.›</a:t>
            </a:fld>
            <a:endParaRPr lang="nl-NL" dirty="0"/>
          </a:p>
        </p:txBody>
      </p:sp>
    </p:spTree>
    <p:extLst>
      <p:ext uri="{BB962C8B-B14F-4D97-AF65-F5344CB8AC3E}">
        <p14:creationId xmlns:p14="http://schemas.microsoft.com/office/powerpoint/2010/main" val="4122644271"/>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nl-NL"/>
              <a:t>Klik om stijl te bewerken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01979A59-DCBF-45D7-8E56-B1DDA97E3834}" type="datetimeFigureOut">
              <a:rPr lang="nl-NL" smtClean="0"/>
              <a:t>27-5-2026</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53701229-3BAA-4FFB-923F-4182471EEDC0}" type="slidenum">
              <a:rPr lang="nl-NL" smtClean="0"/>
              <a:t>‹nr.›</a:t>
            </a:fld>
            <a:endParaRPr lang="nl-NL" dirty="0"/>
          </a:p>
        </p:txBody>
      </p:sp>
    </p:spTree>
    <p:extLst>
      <p:ext uri="{BB962C8B-B14F-4D97-AF65-F5344CB8AC3E}">
        <p14:creationId xmlns:p14="http://schemas.microsoft.com/office/powerpoint/2010/main" val="977354329"/>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nl-NL"/>
              <a:t>Klik om stijl te bewerken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01979A59-DCBF-45D7-8E56-B1DDA97E3834}" type="datetimeFigureOut">
              <a:rPr lang="nl-NL" smtClean="0"/>
              <a:t>27-5-2026</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53701229-3BAA-4FFB-923F-4182471EEDC0}" type="slidenum">
              <a:rPr lang="nl-NL" smtClean="0"/>
              <a:t>‹nr.›</a:t>
            </a:fld>
            <a:endParaRPr lang="nl-NL"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27755298"/>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nl-NL"/>
              <a:t>Klik om stijl te bewerken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01979A59-DCBF-45D7-8E56-B1DDA97E3834}" type="datetimeFigureOut">
              <a:rPr lang="nl-NL" smtClean="0"/>
              <a:t>27-5-2026</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53701229-3BAA-4FFB-923F-4182471EEDC0}" type="slidenum">
              <a:rPr lang="nl-NL" smtClean="0"/>
              <a:t>‹nr.›</a:t>
            </a:fld>
            <a:endParaRPr lang="nl-NL" dirty="0"/>
          </a:p>
        </p:txBody>
      </p:sp>
    </p:spTree>
    <p:extLst>
      <p:ext uri="{BB962C8B-B14F-4D97-AF65-F5344CB8AC3E}">
        <p14:creationId xmlns:p14="http://schemas.microsoft.com/office/powerpoint/2010/main" val="359283760"/>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nl-NL"/>
              <a:t>Klik om stijl te bewerken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01979A59-DCBF-45D7-8E56-B1DDA97E3834}" type="datetimeFigureOut">
              <a:rPr lang="nl-NL" smtClean="0"/>
              <a:t>27-5-2026</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53701229-3BAA-4FFB-923F-4182471EEDC0}" type="slidenum">
              <a:rPr lang="nl-NL" smtClean="0"/>
              <a:t>‹nr.›</a:t>
            </a:fld>
            <a:endParaRPr lang="nl-NL"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26265479"/>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nl-NL"/>
              <a:t>Klik om stijl te bewerken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01979A59-DCBF-45D7-8E56-B1DDA97E3834}" type="datetimeFigureOut">
              <a:rPr lang="nl-NL" smtClean="0"/>
              <a:t>27-5-2026</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53701229-3BAA-4FFB-923F-4182471EEDC0}" type="slidenum">
              <a:rPr lang="nl-NL" smtClean="0"/>
              <a:t>‹nr.›</a:t>
            </a:fld>
            <a:endParaRPr lang="nl-NL" dirty="0"/>
          </a:p>
        </p:txBody>
      </p:sp>
    </p:spTree>
    <p:extLst>
      <p:ext uri="{BB962C8B-B14F-4D97-AF65-F5344CB8AC3E}">
        <p14:creationId xmlns:p14="http://schemas.microsoft.com/office/powerpoint/2010/main" val="2220310106"/>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1979A59-DCBF-45D7-8E56-B1DDA97E3834}" type="datetimeFigureOut">
              <a:rPr lang="nl-NL" smtClean="0"/>
              <a:t>27-5-2026</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53701229-3BAA-4FFB-923F-4182471EEDC0}" type="slidenum">
              <a:rPr lang="nl-NL" smtClean="0"/>
              <a:t>‹nr.›</a:t>
            </a:fld>
            <a:endParaRPr lang="nl-NL" dirty="0"/>
          </a:p>
        </p:txBody>
      </p:sp>
    </p:spTree>
    <p:extLst>
      <p:ext uri="{BB962C8B-B14F-4D97-AF65-F5344CB8AC3E}">
        <p14:creationId xmlns:p14="http://schemas.microsoft.com/office/powerpoint/2010/main" val="3266311490"/>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nl-NL"/>
              <a:t>Klik om stijl te bewerken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1979A59-DCBF-45D7-8E56-B1DDA97E3834}" type="datetimeFigureOut">
              <a:rPr lang="nl-NL" smtClean="0"/>
              <a:t>27-5-2026</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53701229-3BAA-4FFB-923F-4182471EEDC0}" type="slidenum">
              <a:rPr lang="nl-NL" smtClean="0"/>
              <a:t>‹nr.›</a:t>
            </a:fld>
            <a:endParaRPr lang="nl-NL" dirty="0"/>
          </a:p>
        </p:txBody>
      </p:sp>
    </p:spTree>
    <p:extLst>
      <p:ext uri="{BB962C8B-B14F-4D97-AF65-F5344CB8AC3E}">
        <p14:creationId xmlns:p14="http://schemas.microsoft.com/office/powerpoint/2010/main" val="342812284"/>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nl-NL"/>
              <a:t>Klik om stijl te bewerken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1979A59-DCBF-45D7-8E56-B1DDA97E3834}" type="datetimeFigureOut">
              <a:rPr lang="nl-NL" smtClean="0"/>
              <a:t>27-5-2026</a:t>
            </a:fld>
            <a:endParaRPr lang="nl-NL"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nl-NL"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3701229-3BAA-4FFB-923F-4182471EEDC0}" type="slidenum">
              <a:rPr lang="nl-NL" smtClean="0"/>
              <a:t>‹nr.›</a:t>
            </a:fld>
            <a:endParaRPr lang="nl-NL" dirty="0"/>
          </a:p>
        </p:txBody>
      </p:sp>
    </p:spTree>
    <p:extLst>
      <p:ext uri="{BB962C8B-B14F-4D97-AF65-F5344CB8AC3E}">
        <p14:creationId xmlns:p14="http://schemas.microsoft.com/office/powerpoint/2010/main" val="7248627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982539-F23E-0999-BB26-A5E154F7B5BE}"/>
              </a:ext>
            </a:extLst>
          </p:cNvPr>
          <p:cNvSpPr>
            <a:spLocks noGrp="1"/>
          </p:cNvSpPr>
          <p:nvPr>
            <p:ph type="ctrTitle"/>
          </p:nvPr>
        </p:nvSpPr>
        <p:spPr>
          <a:xfrm>
            <a:off x="1507067" y="2253672"/>
            <a:ext cx="7766936" cy="1797163"/>
          </a:xfrm>
        </p:spPr>
        <p:txBody>
          <a:bodyPr/>
          <a:lstStyle/>
          <a:p>
            <a:pPr algn="l"/>
            <a:r>
              <a:rPr lang="nl-NL" b="1" dirty="0">
                <a:ln w="22225">
                  <a:solidFill>
                    <a:schemeClr val="accent2"/>
                  </a:solidFill>
                  <a:prstDash val="solid"/>
                </a:ln>
                <a:solidFill>
                  <a:schemeClr val="accent2">
                    <a:lumMod val="40000"/>
                    <a:lumOff val="60000"/>
                  </a:schemeClr>
                </a:solidFill>
              </a:rPr>
              <a:t>Huurders Belangen               Vereniging</a:t>
            </a:r>
            <a:r>
              <a:rPr lang="nl-NL" dirty="0"/>
              <a:t> </a:t>
            </a:r>
            <a:r>
              <a:rPr lang="nl-NL" b="1" dirty="0">
                <a:ln w="22225">
                  <a:solidFill>
                    <a:schemeClr val="accent2"/>
                  </a:solidFill>
                  <a:prstDash val="solid"/>
                </a:ln>
                <a:solidFill>
                  <a:schemeClr val="accent2">
                    <a:lumMod val="40000"/>
                    <a:lumOff val="60000"/>
                  </a:schemeClr>
                </a:solidFill>
              </a:rPr>
              <a:t>Gouderak</a:t>
            </a:r>
            <a:r>
              <a:rPr lang="nl-NL" dirty="0"/>
              <a:t> </a:t>
            </a:r>
          </a:p>
        </p:txBody>
      </p:sp>
      <p:sp>
        <p:nvSpPr>
          <p:cNvPr id="3" name="Ondertitel 2">
            <a:extLst>
              <a:ext uri="{FF2B5EF4-FFF2-40B4-BE49-F238E27FC236}">
                <a16:creationId xmlns:a16="http://schemas.microsoft.com/office/drawing/2014/main" id="{D972D616-9465-43CC-4863-92494707BBD8}"/>
              </a:ext>
            </a:extLst>
          </p:cNvPr>
          <p:cNvSpPr>
            <a:spLocks noGrp="1"/>
          </p:cNvSpPr>
          <p:nvPr>
            <p:ph type="subTitle" idx="1"/>
          </p:nvPr>
        </p:nvSpPr>
        <p:spPr>
          <a:xfrm>
            <a:off x="1507067" y="4050835"/>
            <a:ext cx="7766936" cy="2533811"/>
          </a:xfrm>
        </p:spPr>
        <p:txBody>
          <a:bodyPr>
            <a:normAutofit/>
          </a:bodyPr>
          <a:lstStyle/>
          <a:p>
            <a:pPr algn="l"/>
            <a:r>
              <a:rPr lang="nl-NL" sz="5900" b="1" dirty="0">
                <a:ln w="22225">
                  <a:solidFill>
                    <a:schemeClr val="accent2"/>
                  </a:solidFill>
                  <a:prstDash val="solid"/>
                </a:ln>
                <a:solidFill>
                  <a:schemeClr val="accent2">
                    <a:lumMod val="40000"/>
                    <a:lumOff val="60000"/>
                  </a:schemeClr>
                </a:solidFill>
              </a:rPr>
              <a:t>Jaarverslag 2025</a:t>
            </a:r>
          </a:p>
          <a:p>
            <a:pPr algn="ctr"/>
            <a:r>
              <a:rPr lang="nl-NL" sz="3400" b="1" dirty="0">
                <a:ln w="22225">
                  <a:solidFill>
                    <a:schemeClr val="accent2"/>
                  </a:solidFill>
                  <a:prstDash val="solid"/>
                </a:ln>
                <a:solidFill>
                  <a:schemeClr val="accent2">
                    <a:lumMod val="40000"/>
                    <a:lumOff val="60000"/>
                  </a:schemeClr>
                </a:solidFill>
              </a:rPr>
              <a:t>                                          </a:t>
            </a:r>
          </a:p>
        </p:txBody>
      </p:sp>
    </p:spTree>
    <p:extLst>
      <p:ext uri="{BB962C8B-B14F-4D97-AF65-F5344CB8AC3E}">
        <p14:creationId xmlns:p14="http://schemas.microsoft.com/office/powerpoint/2010/main" val="23227196"/>
      </p:ext>
    </p:extLst>
  </p:cSld>
  <p:clrMapOvr>
    <a:masterClrMapping/>
  </p:clrMapOvr>
  <mc:AlternateContent xmlns:mc="http://schemas.openxmlformats.org/markup-compatibility/2006" xmlns:p14="http://schemas.microsoft.com/office/powerpoint/2010/main">
    <mc:Choice Requires="p14">
      <p:transition spd="slow" p14:dur="8000" advClick="0" advTm="2000"/>
    </mc:Choice>
    <mc:Fallback xmlns="">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13"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14" name="Isosceles Triangle 13">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15"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16"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17"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18" name="Isosceles Triangle 17">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19" name="Isosceles Triangle 18">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grpSp>
      <p:pic>
        <p:nvPicPr>
          <p:cNvPr id="5" name="Picture 4" descr="Aandelenmarktgetallen">
            <a:extLst>
              <a:ext uri="{FF2B5EF4-FFF2-40B4-BE49-F238E27FC236}">
                <a16:creationId xmlns:a16="http://schemas.microsoft.com/office/drawing/2014/main" id="{41CB8A65-9424-96E5-B569-C6D493525841}"/>
              </a:ext>
            </a:extLst>
          </p:cNvPr>
          <p:cNvPicPr>
            <a:picLocks noChangeAspect="1"/>
          </p:cNvPicPr>
          <p:nvPr/>
        </p:nvPicPr>
        <p:blipFill>
          <a:blip r:embed="rId2"/>
          <a:srcRect l="16832" r="6060" b="-2"/>
          <a:stretch>
            <a:fillRect/>
          </a:stretch>
        </p:blipFill>
        <p:spPr>
          <a:xfrm>
            <a:off x="4620126" y="-1"/>
            <a:ext cx="7571874"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el 1">
            <a:extLst>
              <a:ext uri="{FF2B5EF4-FFF2-40B4-BE49-F238E27FC236}">
                <a16:creationId xmlns:a16="http://schemas.microsoft.com/office/drawing/2014/main" id="{496C69EC-04CE-D740-0E0C-A4985706CB82}"/>
              </a:ext>
            </a:extLst>
          </p:cNvPr>
          <p:cNvSpPr>
            <a:spLocks noGrp="1"/>
          </p:cNvSpPr>
          <p:nvPr>
            <p:ph type="title"/>
          </p:nvPr>
        </p:nvSpPr>
        <p:spPr>
          <a:xfrm>
            <a:off x="567891" y="1"/>
            <a:ext cx="3927107" cy="683394"/>
          </a:xfrm>
        </p:spPr>
        <p:txBody>
          <a:bodyPr vert="horz" lIns="91440" tIns="45720" rIns="91440" bIns="45720" rtlCol="0" anchor="b">
            <a:noAutofit/>
          </a:bodyPr>
          <a:lstStyle/>
          <a:p>
            <a:pPr algn="r"/>
            <a:r>
              <a:rPr lang="en-US" sz="3200" dirty="0" err="1"/>
              <a:t>Vergaderingen</a:t>
            </a:r>
            <a:r>
              <a:rPr lang="en-US" sz="3200" dirty="0"/>
              <a:t> 2025</a:t>
            </a:r>
          </a:p>
        </p:txBody>
      </p:sp>
      <p:cxnSp>
        <p:nvCxnSpPr>
          <p:cNvPr id="21" name="Straight Connector 20">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27"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29"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31"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33"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35"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37"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dirty="0"/>
          </a:p>
        </p:txBody>
      </p:sp>
      <p:sp>
        <p:nvSpPr>
          <p:cNvPr id="4" name="Tekstvak 3">
            <a:extLst>
              <a:ext uri="{FF2B5EF4-FFF2-40B4-BE49-F238E27FC236}">
                <a16:creationId xmlns:a16="http://schemas.microsoft.com/office/drawing/2014/main" id="{8FE353E3-E468-BBC5-8C79-AC7DF3EC2495}"/>
              </a:ext>
            </a:extLst>
          </p:cNvPr>
          <p:cNvSpPr txBox="1"/>
          <p:nvPr/>
        </p:nvSpPr>
        <p:spPr>
          <a:xfrm>
            <a:off x="855432" y="683395"/>
            <a:ext cx="4070684" cy="6463308"/>
          </a:xfrm>
          <a:prstGeom prst="rect">
            <a:avLst/>
          </a:prstGeom>
          <a:noFill/>
        </p:spPr>
        <p:txBody>
          <a:bodyPr wrap="square" rtlCol="0">
            <a:spAutoFit/>
          </a:bodyPr>
          <a:lstStyle/>
          <a:p>
            <a:r>
              <a:rPr lang="nl-NL" dirty="0"/>
              <a:t>Het bestuur HBVG heeft 6 keer vergaderd.</a:t>
            </a:r>
          </a:p>
          <a:p>
            <a:endParaRPr lang="nl-NL" dirty="0"/>
          </a:p>
          <a:p>
            <a:r>
              <a:rPr lang="nl-NL" dirty="0"/>
              <a:t>HBVG en Mozaïek Wonen hadden 3 keer lokaal overleg.</a:t>
            </a:r>
          </a:p>
          <a:p>
            <a:endParaRPr lang="nl-NL" dirty="0"/>
          </a:p>
          <a:p>
            <a:r>
              <a:rPr lang="nl-NL" dirty="0"/>
              <a:t>HBVG vergaderde 6 keer met de koepel en Mozaïek Wonen.</a:t>
            </a:r>
          </a:p>
          <a:p>
            <a:endParaRPr lang="nl-NL" dirty="0"/>
          </a:p>
          <a:p>
            <a:r>
              <a:rPr lang="nl-NL" dirty="0"/>
              <a:t>HBVG nam 5 keer deel aan themasessies met gemeente en woningcorporaties over de prestatieafspraken.</a:t>
            </a:r>
          </a:p>
          <a:p>
            <a:endParaRPr lang="nl-NL" dirty="0"/>
          </a:p>
          <a:p>
            <a:r>
              <a:rPr lang="nl-NL" dirty="0"/>
              <a:t>HBVG bracht 5 adviezen uit aan Mozaïek Wonen over huurverhoging, </a:t>
            </a:r>
            <a:r>
              <a:rPr lang="nl-NL" dirty="0" err="1"/>
              <a:t>scootmobielbeleid</a:t>
            </a:r>
            <a:r>
              <a:rPr lang="nl-NL" dirty="0"/>
              <a:t>, glasfonds, woonoverlast en leefbaarheid.</a:t>
            </a:r>
          </a:p>
          <a:p>
            <a:endParaRPr lang="nl-NL" dirty="0"/>
          </a:p>
          <a:p>
            <a:r>
              <a:rPr lang="nl-NL" dirty="0"/>
              <a:t>HBVG nam 6 keer deel aan overleg met de Woonbond </a:t>
            </a:r>
          </a:p>
          <a:p>
            <a:endParaRPr lang="nl-NL" dirty="0"/>
          </a:p>
          <a:p>
            <a:endParaRPr lang="nl-NL" dirty="0"/>
          </a:p>
        </p:txBody>
      </p:sp>
    </p:spTree>
    <p:extLst>
      <p:ext uri="{BB962C8B-B14F-4D97-AF65-F5344CB8AC3E}">
        <p14:creationId xmlns:p14="http://schemas.microsoft.com/office/powerpoint/2010/main" val="580601357"/>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10" end="10"/>
                                            </p:txEl>
                                          </p:spTgt>
                                        </p:tgtEl>
                                        <p:attrNameLst>
                                          <p:attrName>style.visibility</p:attrName>
                                        </p:attrNameLst>
                                      </p:cBhvr>
                                      <p:to>
                                        <p:strVal val="visible"/>
                                      </p:to>
                                    </p:set>
                                    <p:animEffect transition="in" filter="fade">
                                      <p:cBhvr>
                                        <p:cTn id="49" dur="1000"/>
                                        <p:tgtEl>
                                          <p:spTgt spid="4">
                                            <p:txEl>
                                              <p:pRg st="10" end="10"/>
                                            </p:txEl>
                                          </p:spTgt>
                                        </p:tgtEl>
                                      </p:cBhvr>
                                    </p:animEffect>
                                    <p:anim calcmode="lin" valueType="num">
                                      <p:cBhvr>
                                        <p:cTn id="50"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8" name="Straight Connector 4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121451D2-F6C1-8420-BB80-EE8B3F074D1C}"/>
              </a:ext>
            </a:extLst>
          </p:cNvPr>
          <p:cNvSpPr>
            <a:spLocks noGrp="1"/>
          </p:cNvSpPr>
          <p:nvPr>
            <p:ph type="title"/>
          </p:nvPr>
        </p:nvSpPr>
        <p:spPr>
          <a:xfrm>
            <a:off x="643467" y="816638"/>
            <a:ext cx="3367359" cy="5224724"/>
          </a:xfrm>
        </p:spPr>
        <p:txBody>
          <a:bodyPr anchor="ctr">
            <a:normAutofit/>
          </a:bodyPr>
          <a:lstStyle/>
          <a:p>
            <a:r>
              <a:rPr lang="nl-NL" dirty="0"/>
              <a:t>Huurbeleid 2025</a:t>
            </a:r>
          </a:p>
        </p:txBody>
      </p:sp>
      <p:sp>
        <p:nvSpPr>
          <p:cNvPr id="42" name="Tijdelijke aanduiding voor inhoud 2">
            <a:extLst>
              <a:ext uri="{FF2B5EF4-FFF2-40B4-BE49-F238E27FC236}">
                <a16:creationId xmlns:a16="http://schemas.microsoft.com/office/drawing/2014/main" id="{974EFFD6-500A-FD73-9CB3-B333E88CF4F0}"/>
              </a:ext>
            </a:extLst>
          </p:cNvPr>
          <p:cNvSpPr>
            <a:spLocks noGrp="1"/>
          </p:cNvSpPr>
          <p:nvPr>
            <p:ph idx="1"/>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4654295" y="221673"/>
            <a:ext cx="4619706" cy="5819689"/>
          </a:xfrm>
        </p:spPr>
        <p:txBody>
          <a:bodyPr>
            <a:noAutofit/>
          </a:bodyPr>
          <a:lstStyle/>
          <a:p>
            <a:pPr marL="0" indent="0">
              <a:spcBef>
                <a:spcPts val="2500"/>
              </a:spcBef>
              <a:buFont typeface="Arial" panose="020B0604020202020204" pitchFamily="34" charset="0"/>
              <a:buNone/>
            </a:pPr>
            <a:r>
              <a:rPr lang="nl-NL" dirty="0"/>
              <a:t>Onzekerheid 2025</a:t>
            </a:r>
          </a:p>
          <a:p>
            <a:pPr marL="0" indent="0">
              <a:spcBef>
                <a:spcPts val="2500"/>
              </a:spcBef>
              <a:buFont typeface="Arial" panose="020B0604020202020204" pitchFamily="34" charset="0"/>
              <a:buNone/>
            </a:pPr>
            <a:r>
              <a:rPr lang="nl-NL" dirty="0"/>
              <a:t>In 2025 was er veel onzekerheid over de huurverhoging bij Mozaïek Wonen.</a:t>
            </a:r>
          </a:p>
          <a:p>
            <a:pPr marL="0" indent="0">
              <a:spcBef>
                <a:spcPts val="2500"/>
              </a:spcBef>
              <a:buFont typeface="Arial" panose="020B0604020202020204" pitchFamily="34" charset="0"/>
              <a:buNone/>
            </a:pPr>
            <a:r>
              <a:rPr lang="nl-NL" dirty="0"/>
              <a:t>Huurbevriezing</a:t>
            </a:r>
          </a:p>
          <a:p>
            <a:pPr marL="0" indent="0">
              <a:spcBef>
                <a:spcPts val="2500"/>
              </a:spcBef>
              <a:buFont typeface="Arial" panose="020B0604020202020204" pitchFamily="34" charset="0"/>
              <a:buNone/>
            </a:pPr>
            <a:r>
              <a:rPr lang="nl-NL" dirty="0"/>
              <a:t>Aanvankelijk was het plan van de overheid om de sociale huren in 2025 en 2026 te bevriezen. Daarom ontvingen huurders wel een brief, met daarbij de kanttekening dat de huurverhoging mogelijk niet zou doorgaan. Uiteindelijk is dit plan ingetrokken.</a:t>
            </a:r>
          </a:p>
          <a:p>
            <a:pPr marL="0" indent="0">
              <a:spcBef>
                <a:spcPts val="2500"/>
              </a:spcBef>
              <a:buFont typeface="Arial" panose="020B0604020202020204" pitchFamily="34" charset="0"/>
              <a:buNone/>
            </a:pPr>
            <a:r>
              <a:rPr lang="nl-NL" dirty="0"/>
              <a:t>Huurverhoging</a:t>
            </a:r>
          </a:p>
          <a:p>
            <a:pPr marL="0" indent="0">
              <a:spcBef>
                <a:spcPts val="2500"/>
              </a:spcBef>
              <a:buFont typeface="Arial" panose="020B0604020202020204" pitchFamily="34" charset="0"/>
              <a:buNone/>
            </a:pPr>
            <a:r>
              <a:rPr lang="nl-NL" dirty="0"/>
              <a:t>Voor sociale huurwoningen gold landelijk dat de huur in 2025 met maximaal ongeveer 5% mocht worden verhoogd, afhankelijk van het inkomen en de persoonlijke situatie van de huurder.</a:t>
            </a:r>
          </a:p>
        </p:txBody>
      </p:sp>
    </p:spTree>
    <p:extLst>
      <p:ext uri="{BB962C8B-B14F-4D97-AF65-F5344CB8AC3E}">
        <p14:creationId xmlns:p14="http://schemas.microsoft.com/office/powerpoint/2010/main" val="592861899"/>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2">
                                            <p:txEl>
                                              <p:pRg st="0" end="0"/>
                                            </p:txEl>
                                          </p:spTgt>
                                        </p:tgtEl>
                                        <p:attrNameLst>
                                          <p:attrName>style.visibility</p:attrName>
                                        </p:attrNameLst>
                                      </p:cBhvr>
                                      <p:to>
                                        <p:strVal val="visible"/>
                                      </p:to>
                                    </p:set>
                                    <p:animEffect transition="in" filter="fade">
                                      <p:cBhvr>
                                        <p:cTn id="14" dur="1000"/>
                                        <p:tgtEl>
                                          <p:spTgt spid="42">
                                            <p:txEl>
                                              <p:pRg st="0" end="0"/>
                                            </p:txEl>
                                          </p:spTgt>
                                        </p:tgtEl>
                                      </p:cBhvr>
                                    </p:animEffect>
                                    <p:anim calcmode="lin" valueType="num">
                                      <p:cBhvr>
                                        <p:cTn id="15" dur="10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2">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2">
                                            <p:txEl>
                                              <p:pRg st="1" end="1"/>
                                            </p:txEl>
                                          </p:spTgt>
                                        </p:tgtEl>
                                        <p:attrNameLst>
                                          <p:attrName>style.visibility</p:attrName>
                                        </p:attrNameLst>
                                      </p:cBhvr>
                                      <p:to>
                                        <p:strVal val="visible"/>
                                      </p:to>
                                    </p:set>
                                    <p:animEffect transition="in" filter="fade">
                                      <p:cBhvr>
                                        <p:cTn id="19" dur="1000"/>
                                        <p:tgtEl>
                                          <p:spTgt spid="42">
                                            <p:txEl>
                                              <p:pRg st="1" end="1"/>
                                            </p:txEl>
                                          </p:spTgt>
                                        </p:tgtEl>
                                      </p:cBhvr>
                                    </p:animEffect>
                                    <p:anim calcmode="lin" valueType="num">
                                      <p:cBhvr>
                                        <p:cTn id="20" dur="1000" fill="hold"/>
                                        <p:tgtEl>
                                          <p:spTgt spid="42">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2">
                                            <p:txEl>
                                              <p:pRg st="2" end="2"/>
                                            </p:txEl>
                                          </p:spTgt>
                                        </p:tgtEl>
                                        <p:attrNameLst>
                                          <p:attrName>style.visibility</p:attrName>
                                        </p:attrNameLst>
                                      </p:cBhvr>
                                      <p:to>
                                        <p:strVal val="visible"/>
                                      </p:to>
                                    </p:set>
                                    <p:animEffect transition="in" filter="fade">
                                      <p:cBhvr>
                                        <p:cTn id="26" dur="1000"/>
                                        <p:tgtEl>
                                          <p:spTgt spid="42">
                                            <p:txEl>
                                              <p:pRg st="2" end="2"/>
                                            </p:txEl>
                                          </p:spTgt>
                                        </p:tgtEl>
                                      </p:cBhvr>
                                    </p:animEffect>
                                    <p:anim calcmode="lin" valueType="num">
                                      <p:cBhvr>
                                        <p:cTn id="27" dur="1000" fill="hold"/>
                                        <p:tgtEl>
                                          <p:spTgt spid="42">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42">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42">
                                            <p:txEl>
                                              <p:pRg st="3" end="3"/>
                                            </p:txEl>
                                          </p:spTgt>
                                        </p:tgtEl>
                                        <p:attrNameLst>
                                          <p:attrName>style.visibility</p:attrName>
                                        </p:attrNameLst>
                                      </p:cBhvr>
                                      <p:to>
                                        <p:strVal val="visible"/>
                                      </p:to>
                                    </p:set>
                                    <p:animEffect transition="in" filter="fade">
                                      <p:cBhvr>
                                        <p:cTn id="31" dur="1000"/>
                                        <p:tgtEl>
                                          <p:spTgt spid="42">
                                            <p:txEl>
                                              <p:pRg st="3" end="3"/>
                                            </p:txEl>
                                          </p:spTgt>
                                        </p:tgtEl>
                                      </p:cBhvr>
                                    </p:animEffect>
                                    <p:anim calcmode="lin" valueType="num">
                                      <p:cBhvr>
                                        <p:cTn id="32" dur="1000" fill="hold"/>
                                        <p:tgtEl>
                                          <p:spTgt spid="42">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4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42">
                                            <p:txEl>
                                              <p:pRg st="4" end="4"/>
                                            </p:txEl>
                                          </p:spTgt>
                                        </p:tgtEl>
                                        <p:attrNameLst>
                                          <p:attrName>style.visibility</p:attrName>
                                        </p:attrNameLst>
                                      </p:cBhvr>
                                      <p:to>
                                        <p:strVal val="visible"/>
                                      </p:to>
                                    </p:set>
                                    <p:animEffect transition="in" filter="fade">
                                      <p:cBhvr>
                                        <p:cTn id="38" dur="1000"/>
                                        <p:tgtEl>
                                          <p:spTgt spid="42">
                                            <p:txEl>
                                              <p:pRg st="4" end="4"/>
                                            </p:txEl>
                                          </p:spTgt>
                                        </p:tgtEl>
                                      </p:cBhvr>
                                    </p:animEffect>
                                    <p:anim calcmode="lin" valueType="num">
                                      <p:cBhvr>
                                        <p:cTn id="39" dur="1000" fill="hold"/>
                                        <p:tgtEl>
                                          <p:spTgt spid="42">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42">
                                            <p:txEl>
                                              <p:pRg st="4" end="4"/>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42">
                                            <p:txEl>
                                              <p:pRg st="5" end="5"/>
                                            </p:txEl>
                                          </p:spTgt>
                                        </p:tgtEl>
                                        <p:attrNameLst>
                                          <p:attrName>style.visibility</p:attrName>
                                        </p:attrNameLst>
                                      </p:cBhvr>
                                      <p:to>
                                        <p:strVal val="visible"/>
                                      </p:to>
                                    </p:set>
                                    <p:animEffect transition="in" filter="fade">
                                      <p:cBhvr>
                                        <p:cTn id="43" dur="1000"/>
                                        <p:tgtEl>
                                          <p:spTgt spid="42">
                                            <p:txEl>
                                              <p:pRg st="5" end="5"/>
                                            </p:txEl>
                                          </p:spTgt>
                                        </p:tgtEl>
                                      </p:cBhvr>
                                    </p:animEffect>
                                    <p:anim calcmode="lin" valueType="num">
                                      <p:cBhvr>
                                        <p:cTn id="44" dur="1000" fill="hold"/>
                                        <p:tgtEl>
                                          <p:spTgt spid="42">
                                            <p:txEl>
                                              <p:pRg st="5" end="5"/>
                                            </p:txEl>
                                          </p:spTgt>
                                        </p:tgtEl>
                                        <p:attrNameLst>
                                          <p:attrName>ppt_x</p:attrName>
                                        </p:attrNameLst>
                                      </p:cBhvr>
                                      <p:tavLst>
                                        <p:tav tm="0">
                                          <p:val>
                                            <p:strVal val="#ppt_x"/>
                                          </p:val>
                                        </p:tav>
                                        <p:tav tm="100000">
                                          <p:val>
                                            <p:strVal val="#ppt_x"/>
                                          </p:val>
                                        </p:tav>
                                      </p:tavLst>
                                    </p:anim>
                                    <p:anim calcmode="lin" valueType="num">
                                      <p:cBhvr>
                                        <p:cTn id="45" dur="1000" fill="hold"/>
                                        <p:tgtEl>
                                          <p:spTgt spid="4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96848C33-FC7B-39F7-7B05-CCEDE6BF70FA}"/>
              </a:ext>
            </a:extLst>
          </p:cNvPr>
          <p:cNvPicPr>
            <a:picLocks noChangeAspect="1"/>
          </p:cNvPicPr>
          <p:nvPr/>
        </p:nvPicPr>
        <p:blipFill>
          <a:blip r:embed="rId2"/>
          <a:srcRect l="9091" t="9091"/>
          <a:stretch>
            <a:fillRect/>
          </a:stretch>
        </p:blipFill>
        <p:spPr>
          <a:xfrm>
            <a:off x="1" y="10"/>
            <a:ext cx="12191999" cy="6857990"/>
          </a:xfrm>
          <a:prstGeom prst="rect">
            <a:avLst/>
          </a:prstGeom>
        </p:spPr>
      </p:pic>
      <p:sp>
        <p:nvSpPr>
          <p:cNvPr id="35" name="Isosceles Triangle 31">
            <a:extLst>
              <a:ext uri="{FF2B5EF4-FFF2-40B4-BE49-F238E27FC236}">
                <a16:creationId xmlns:a16="http://schemas.microsoft.com/office/drawing/2014/main" id="{DD6B6433-CCD9-42F6-83C5-76BCAA8FE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34" name="Parallelogram 33">
            <a:extLst>
              <a:ext uri="{FF2B5EF4-FFF2-40B4-BE49-F238E27FC236}">
                <a16:creationId xmlns:a16="http://schemas.microsoft.com/office/drawing/2014/main" id="{442B55CB-F27D-4C06-89E5-4EC99A519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9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48527540-7F01-4C2E-9641-738882048E3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6F60FB6-F855-43F0-A752-3719156C1E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0" name="Rectangle 23">
            <a:extLst>
              <a:ext uri="{FF2B5EF4-FFF2-40B4-BE49-F238E27FC236}">
                <a16:creationId xmlns:a16="http://schemas.microsoft.com/office/drawing/2014/main" id="{70669A81-0E9B-4B42-AFEA-8F672C6CF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 name="Titel 1">
            <a:extLst>
              <a:ext uri="{FF2B5EF4-FFF2-40B4-BE49-F238E27FC236}">
                <a16:creationId xmlns:a16="http://schemas.microsoft.com/office/drawing/2014/main" id="{9AF15A50-072D-C646-C956-B49989350396}"/>
              </a:ext>
            </a:extLst>
          </p:cNvPr>
          <p:cNvSpPr>
            <a:spLocks noGrp="1"/>
          </p:cNvSpPr>
          <p:nvPr>
            <p:ph type="title"/>
          </p:nvPr>
        </p:nvSpPr>
        <p:spPr>
          <a:xfrm>
            <a:off x="2786047" y="609600"/>
            <a:ext cx="6487955" cy="1320800"/>
          </a:xfrm>
        </p:spPr>
        <p:txBody>
          <a:bodyPr anchor="t">
            <a:normAutofit/>
          </a:bodyPr>
          <a:lstStyle/>
          <a:p>
            <a:r>
              <a:rPr lang="nl-NL" dirty="0"/>
              <a:t> Leefbaarheid</a:t>
            </a:r>
          </a:p>
        </p:txBody>
      </p:sp>
      <p:sp>
        <p:nvSpPr>
          <p:cNvPr id="42" name="Rectangle 25">
            <a:extLst>
              <a:ext uri="{FF2B5EF4-FFF2-40B4-BE49-F238E27FC236}">
                <a16:creationId xmlns:a16="http://schemas.microsoft.com/office/drawing/2014/main" id="{8C93E0C6-CF08-4771-B5A9-6018CB3AE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44" name="Isosceles Triangle 43">
            <a:extLst>
              <a:ext uri="{FF2B5EF4-FFF2-40B4-BE49-F238E27FC236}">
                <a16:creationId xmlns:a16="http://schemas.microsoft.com/office/drawing/2014/main" id="{A011F1B8-62C5-4D08-A621-EAD05C7D6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3" name="Tijdelijke aanduiding voor inhoud 2">
            <a:extLst>
              <a:ext uri="{FF2B5EF4-FFF2-40B4-BE49-F238E27FC236}">
                <a16:creationId xmlns:a16="http://schemas.microsoft.com/office/drawing/2014/main" id="{C1B6DA35-F8E4-5A36-AB19-7FFFD4067097}"/>
              </a:ext>
            </a:extLst>
          </p:cNvPr>
          <p:cNvSpPr>
            <a:spLocks noGrp="1"/>
          </p:cNvSpPr>
          <p:nvPr>
            <p:ph idx="1"/>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2786047" y="1477818"/>
            <a:ext cx="6487955" cy="4563544"/>
          </a:xfrm>
        </p:spPr>
        <p:txBody>
          <a:bodyPr>
            <a:noAutofit/>
          </a:bodyPr>
          <a:lstStyle/>
          <a:p>
            <a:pPr marL="0" indent="0">
              <a:spcBef>
                <a:spcPts val="2500"/>
              </a:spcBef>
              <a:buFont typeface="Arial" panose="020B0604020202020204" pitchFamily="34" charset="0"/>
              <a:buNone/>
            </a:pPr>
            <a:r>
              <a:rPr lang="nl-NL" dirty="0" err="1"/>
              <a:t>Veilge</a:t>
            </a:r>
            <a:r>
              <a:rPr lang="nl-NL" dirty="0"/>
              <a:t> en leefbare wijken</a:t>
            </a:r>
          </a:p>
          <a:p>
            <a:pPr marL="0" indent="0">
              <a:spcBef>
                <a:spcPts val="2500"/>
              </a:spcBef>
              <a:buFont typeface="Arial" panose="020B0604020202020204" pitchFamily="34" charset="0"/>
              <a:buNone/>
            </a:pPr>
            <a:r>
              <a:rPr lang="nl-NL" dirty="0"/>
              <a:t>Het versterken van sociale samenhang in de wijk staat centraal, zodat buurten sterk en toekomstbestendig blijven.</a:t>
            </a:r>
          </a:p>
          <a:p>
            <a:pPr marL="0" indent="0">
              <a:spcBef>
                <a:spcPts val="2500"/>
              </a:spcBef>
              <a:buFont typeface="Arial" panose="020B0604020202020204" pitchFamily="34" charset="0"/>
              <a:buNone/>
            </a:pPr>
            <a:r>
              <a:rPr lang="nl-NL" dirty="0"/>
              <a:t>Woonomgeving</a:t>
            </a:r>
          </a:p>
          <a:p>
            <a:pPr marL="0" indent="0">
              <a:spcBef>
                <a:spcPts val="2500"/>
              </a:spcBef>
              <a:buFont typeface="Arial" panose="020B0604020202020204" pitchFamily="34" charset="0"/>
              <a:buNone/>
            </a:pPr>
            <a:r>
              <a:rPr lang="nl-NL" dirty="0"/>
              <a:t>Er wordt gewerkt aan een schone, veilige en prettige leefomgeving, waarin onderhoud, uitstraling en leefbaarheid in balans zijn.</a:t>
            </a:r>
          </a:p>
          <a:p>
            <a:pPr marL="0" indent="0">
              <a:spcBef>
                <a:spcPts val="2500"/>
              </a:spcBef>
              <a:buFont typeface="Arial" panose="020B0604020202020204" pitchFamily="34" charset="0"/>
              <a:buNone/>
            </a:pPr>
            <a:r>
              <a:rPr lang="nl-NL" dirty="0"/>
              <a:t>Signaleren</a:t>
            </a:r>
          </a:p>
          <a:p>
            <a:pPr marL="0" indent="0">
              <a:spcBef>
                <a:spcPts val="2500"/>
              </a:spcBef>
              <a:buFont typeface="Arial" panose="020B0604020202020204" pitchFamily="34" charset="0"/>
              <a:buNone/>
            </a:pPr>
            <a:r>
              <a:rPr lang="nl-NL" dirty="0"/>
              <a:t>Signaleren en aanpakken van problemen in de wijk, zoals overlast, krijgt daarbij aandacht.</a:t>
            </a:r>
          </a:p>
        </p:txBody>
      </p:sp>
      <p:sp>
        <p:nvSpPr>
          <p:cNvPr id="46" name="Rectangle 27">
            <a:extLst>
              <a:ext uri="{FF2B5EF4-FFF2-40B4-BE49-F238E27FC236}">
                <a16:creationId xmlns:a16="http://schemas.microsoft.com/office/drawing/2014/main" id="{C6A6AECB-428C-4CB4-B65A-359F08B6D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48" name="Rectangle 28">
            <a:extLst>
              <a:ext uri="{FF2B5EF4-FFF2-40B4-BE49-F238E27FC236}">
                <a16:creationId xmlns:a16="http://schemas.microsoft.com/office/drawing/2014/main" id="{28D1A6ED-2AB6-46A3-A315-485B8BF93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50" name="Rectangle 29">
            <a:extLst>
              <a:ext uri="{FF2B5EF4-FFF2-40B4-BE49-F238E27FC236}">
                <a16:creationId xmlns:a16="http://schemas.microsoft.com/office/drawing/2014/main" id="{B61CE46B-8525-46A8-AB7B-DCBCC1B65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52" name="Isosceles Triangle 51">
            <a:extLst>
              <a:ext uri="{FF2B5EF4-FFF2-40B4-BE49-F238E27FC236}">
                <a16:creationId xmlns:a16="http://schemas.microsoft.com/office/drawing/2014/main" id="{4412B991-9935-45FB-A17E-8F30DD832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Tree>
    <p:extLst>
      <p:ext uri="{BB962C8B-B14F-4D97-AF65-F5344CB8AC3E}">
        <p14:creationId xmlns:p14="http://schemas.microsoft.com/office/powerpoint/2010/main" val="2909914834"/>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1000"/>
                                        <p:tgtEl>
                                          <p:spTgt spid="3">
                                            <p:txEl>
                                              <p:pRg st="4" end="4"/>
                                            </p:txEl>
                                          </p:spTgt>
                                        </p:tgtEl>
                                      </p:cBhvr>
                                    </p:animEffect>
                                    <p:anim calcmode="lin" valueType="num">
                                      <p:cBhvr>
                                        <p:cTn id="3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1000"/>
                                        <p:tgtEl>
                                          <p:spTgt spid="3">
                                            <p:txEl>
                                              <p:pRg st="5" end="5"/>
                                            </p:txEl>
                                          </p:spTgt>
                                        </p:tgtEl>
                                      </p:cBhvr>
                                    </p:animEffect>
                                    <p:anim calcmode="lin" valueType="num">
                                      <p:cBhvr>
                                        <p:cTn id="4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DFBCDC-04D0-7C2F-D8A6-940309EC490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0486696-DDFA-0CD6-D2E6-3B899008B07E}"/>
              </a:ext>
            </a:extLst>
          </p:cNvPr>
          <p:cNvSpPr>
            <a:spLocks noGrp="1"/>
          </p:cNvSpPr>
          <p:nvPr>
            <p:ph type="title"/>
          </p:nvPr>
        </p:nvSpPr>
        <p:spPr>
          <a:xfrm>
            <a:off x="677334" y="609600"/>
            <a:ext cx="8596668" cy="1320800"/>
          </a:xfrm>
        </p:spPr>
        <p:txBody>
          <a:bodyPr anchor="t">
            <a:normAutofit/>
          </a:bodyPr>
          <a:lstStyle/>
          <a:p>
            <a:r>
              <a:rPr lang="nl-NL" dirty="0"/>
              <a:t>Huisvesting Krimpenerwaard 2025</a:t>
            </a:r>
          </a:p>
        </p:txBody>
      </p:sp>
      <p:pic>
        <p:nvPicPr>
          <p:cNvPr id="18" name="Graphic 17" descr="Suburban scene">
            <a:extLst>
              <a:ext uri="{FF2B5EF4-FFF2-40B4-BE49-F238E27FC236}">
                <a16:creationId xmlns:a16="http://schemas.microsoft.com/office/drawing/2014/main" id="{4EE520F8-4163-6CBC-BE0E-12D0518CA50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7474" y="2159331"/>
            <a:ext cx="2915973" cy="2915973"/>
          </a:xfrm>
          <a:prstGeom prst="rect">
            <a:avLst/>
          </a:prstGeom>
        </p:spPr>
      </p:pic>
      <p:sp>
        <p:nvSpPr>
          <p:cNvPr id="3" name="Tijdelijke aanduiding voor inhoud 2">
            <a:extLst>
              <a:ext uri="{FF2B5EF4-FFF2-40B4-BE49-F238E27FC236}">
                <a16:creationId xmlns:a16="http://schemas.microsoft.com/office/drawing/2014/main" id="{A1BDD11B-C9E4-6919-4254-26EAFF1ED3E2}"/>
              </a:ext>
            </a:extLst>
          </p:cNvPr>
          <p:cNvSpPr>
            <a:spLocks noGrp="1"/>
          </p:cNvSpPr>
          <p:nvPr>
            <p:ph idx="1"/>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4063160" y="1487055"/>
            <a:ext cx="5207839" cy="4959927"/>
          </a:xfrm>
        </p:spPr>
        <p:txBody>
          <a:bodyPr>
            <a:noAutofit/>
          </a:bodyPr>
          <a:lstStyle/>
          <a:p>
            <a:pPr marL="0" indent="0">
              <a:spcBef>
                <a:spcPts val="2500"/>
              </a:spcBef>
              <a:buFont typeface="Arial" panose="020B0604020202020204" pitchFamily="34" charset="0"/>
              <a:buNone/>
            </a:pPr>
            <a:r>
              <a:rPr lang="nl-NL" dirty="0">
                <a:latin typeface="+mj-lt"/>
              </a:rPr>
              <a:t>Belangrijke aandachtspunten</a:t>
            </a:r>
          </a:p>
          <a:p>
            <a:pPr marL="0" indent="0">
              <a:spcBef>
                <a:spcPts val="2500"/>
              </a:spcBef>
              <a:buFont typeface="Arial" panose="020B0604020202020204" pitchFamily="34" charset="0"/>
              <a:buNone/>
            </a:pPr>
            <a:r>
              <a:rPr lang="nl-NL" dirty="0">
                <a:latin typeface="+mj-lt"/>
              </a:rPr>
              <a:t>. Verduurzaming van bestaande woningen</a:t>
            </a:r>
          </a:p>
          <a:p>
            <a:pPr marL="0" indent="0">
              <a:spcBef>
                <a:spcPts val="2500"/>
              </a:spcBef>
              <a:buFont typeface="Arial" panose="020B0604020202020204" pitchFamily="34" charset="0"/>
              <a:buNone/>
            </a:pPr>
            <a:r>
              <a:rPr lang="nl-NL" dirty="0">
                <a:latin typeface="+mj-lt"/>
              </a:rPr>
              <a:t>. Het verbeteren van leefbaarheid en woonkwaliteit in de wijken</a:t>
            </a:r>
          </a:p>
          <a:p>
            <a:pPr marL="0" indent="0">
              <a:spcBef>
                <a:spcPts val="2500"/>
              </a:spcBef>
              <a:buFont typeface="Arial" panose="020B0604020202020204" pitchFamily="34" charset="0"/>
              <a:buNone/>
            </a:pPr>
            <a:r>
              <a:rPr lang="nl-NL" dirty="0"/>
              <a:t>. Daarnaast gold vanaf 2025 de nieuwe Huisvestingsverordening Krimpenerwaard. Hiermee wordt geregeld dat sociale huurwoningen beschikbaar blijven voor huishoudens met een lager inkomen en dat woningcorporaties huisvestingsvergunningen kunnen afgeven. Ook werd gewerkt aan betere dienstverlening voor woningzoekenden, onder andere via de vernieuwde website van Wonen in de Krimpenerwaard</a:t>
            </a:r>
            <a:endParaRPr lang="nl-NL" dirty="0">
              <a:latin typeface="+mj-lt"/>
            </a:endParaRPr>
          </a:p>
        </p:txBody>
      </p:sp>
    </p:spTree>
    <p:extLst>
      <p:ext uri="{BB962C8B-B14F-4D97-AF65-F5344CB8AC3E}">
        <p14:creationId xmlns:p14="http://schemas.microsoft.com/office/powerpoint/2010/main" val="3360521292"/>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5A0153B-B431-8D3E-AF4A-E19F4E864AC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C000170-1C11-37BD-ADB3-3DD93D84456A}"/>
              </a:ext>
            </a:extLst>
          </p:cNvPr>
          <p:cNvSpPr>
            <a:spLocks noGrp="1"/>
          </p:cNvSpPr>
          <p:nvPr>
            <p:ph type="title"/>
          </p:nvPr>
        </p:nvSpPr>
        <p:spPr>
          <a:xfrm>
            <a:off x="677334" y="609600"/>
            <a:ext cx="8596668" cy="1320800"/>
          </a:xfrm>
        </p:spPr>
        <p:txBody>
          <a:bodyPr anchor="t">
            <a:normAutofit/>
          </a:bodyPr>
          <a:lstStyle/>
          <a:p>
            <a:r>
              <a:rPr lang="nl-NL" dirty="0"/>
              <a:t>Klachtenafhandeling Gouderak 2025</a:t>
            </a:r>
          </a:p>
        </p:txBody>
      </p:sp>
      <p:pic>
        <p:nvPicPr>
          <p:cNvPr id="18" name="Graphic 17" descr="Chatten, effen">
            <a:extLst>
              <a:ext uri="{FF2B5EF4-FFF2-40B4-BE49-F238E27FC236}">
                <a16:creationId xmlns:a16="http://schemas.microsoft.com/office/drawing/2014/main" id="{89B93C69-19CC-1F3A-49B2-E76306CC117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7474" y="2159331"/>
            <a:ext cx="2915973" cy="2915973"/>
          </a:xfrm>
          <a:prstGeom prst="rect">
            <a:avLst/>
          </a:prstGeom>
        </p:spPr>
      </p:pic>
      <p:sp>
        <p:nvSpPr>
          <p:cNvPr id="3" name="Tijdelijke aanduiding voor inhoud 2">
            <a:extLst>
              <a:ext uri="{FF2B5EF4-FFF2-40B4-BE49-F238E27FC236}">
                <a16:creationId xmlns:a16="http://schemas.microsoft.com/office/drawing/2014/main" id="{925E0F87-C0ED-741A-7012-80D2717D92E6}"/>
              </a:ext>
            </a:extLst>
          </p:cNvPr>
          <p:cNvSpPr>
            <a:spLocks noGrp="1"/>
          </p:cNvSpPr>
          <p:nvPr>
            <p:ph idx="1"/>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4063160" y="2160589"/>
            <a:ext cx="5207839" cy="3880773"/>
          </a:xfrm>
        </p:spPr>
        <p:txBody>
          <a:bodyPr>
            <a:normAutofit/>
          </a:bodyPr>
          <a:lstStyle/>
          <a:p>
            <a:pPr marL="0" indent="0">
              <a:spcBef>
                <a:spcPts val="2500"/>
              </a:spcBef>
              <a:buFont typeface="Arial" panose="020B0604020202020204" pitchFamily="34" charset="0"/>
              <a:buNone/>
            </a:pPr>
            <a:r>
              <a:rPr lang="nl-NL" dirty="0">
                <a:latin typeface="+mj-lt"/>
              </a:rPr>
              <a:t>. Klachten en meldingen over onderhoud, leefbaarheid en overlast werden in 2025 besproken en waar mogelijk opgepakt.</a:t>
            </a:r>
          </a:p>
          <a:p>
            <a:pPr marL="0" indent="0">
              <a:spcBef>
                <a:spcPts val="2500"/>
              </a:spcBef>
              <a:buFont typeface="Arial" panose="020B0604020202020204" pitchFamily="34" charset="0"/>
              <a:buNone/>
            </a:pPr>
            <a:r>
              <a:rPr lang="nl-NL" dirty="0">
                <a:latin typeface="+mj-lt"/>
              </a:rPr>
              <a:t>. Er was regelmatig overleg tussen de huurdersvereniging en Mozaïek Wonen over signalen uit de wijk.</a:t>
            </a:r>
          </a:p>
          <a:p>
            <a:pPr marL="0" indent="0">
              <a:spcBef>
                <a:spcPts val="2500"/>
              </a:spcBef>
              <a:buFont typeface="Arial" panose="020B0604020202020204" pitchFamily="34" charset="0"/>
              <a:buNone/>
            </a:pPr>
            <a:r>
              <a:rPr lang="nl-NL" dirty="0"/>
              <a:t>. Tegelijkertijd bleef er aandacht nodig voor verdere verbetering van de communicatie, terugkoppeling en afhandeling van klachten.</a:t>
            </a:r>
            <a:endParaRPr lang="nl-NL" dirty="0">
              <a:latin typeface="+mj-lt"/>
            </a:endParaRPr>
          </a:p>
        </p:txBody>
      </p:sp>
    </p:spTree>
    <p:extLst>
      <p:ext uri="{BB962C8B-B14F-4D97-AF65-F5344CB8AC3E}">
        <p14:creationId xmlns:p14="http://schemas.microsoft.com/office/powerpoint/2010/main" val="2164594513"/>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CEFA13-2B2F-8BDF-2977-B4EA74B615C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7B09D04-2B18-54E2-EDC1-3E63A57CA650}"/>
              </a:ext>
            </a:extLst>
          </p:cNvPr>
          <p:cNvSpPr>
            <a:spLocks noGrp="1"/>
          </p:cNvSpPr>
          <p:nvPr>
            <p:ph type="title"/>
          </p:nvPr>
        </p:nvSpPr>
        <p:spPr>
          <a:xfrm>
            <a:off x="677334" y="609600"/>
            <a:ext cx="8596668" cy="1320800"/>
          </a:xfrm>
        </p:spPr>
        <p:txBody>
          <a:bodyPr anchor="t">
            <a:normAutofit/>
          </a:bodyPr>
          <a:lstStyle/>
          <a:p>
            <a:r>
              <a:rPr lang="nl-NL" dirty="0"/>
              <a:t>Woonvisie en Prestatieafspraken Krimpenerwaard 2025</a:t>
            </a:r>
          </a:p>
        </p:txBody>
      </p:sp>
      <p:pic>
        <p:nvPicPr>
          <p:cNvPr id="18" name="Graphic 17" descr="Duurzaamheid">
            <a:extLst>
              <a:ext uri="{FF2B5EF4-FFF2-40B4-BE49-F238E27FC236}">
                <a16:creationId xmlns:a16="http://schemas.microsoft.com/office/drawing/2014/main" id="{6B8F0308-A284-8AE9-A5D4-97E1D7AD449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7474" y="2159331"/>
            <a:ext cx="2915973" cy="2915973"/>
          </a:xfrm>
          <a:prstGeom prst="rect">
            <a:avLst/>
          </a:prstGeom>
        </p:spPr>
      </p:pic>
      <p:sp>
        <p:nvSpPr>
          <p:cNvPr id="3" name="Tijdelijke aanduiding voor inhoud 2">
            <a:extLst>
              <a:ext uri="{FF2B5EF4-FFF2-40B4-BE49-F238E27FC236}">
                <a16:creationId xmlns:a16="http://schemas.microsoft.com/office/drawing/2014/main" id="{5B0DE1F7-BA6F-3B93-EA84-B108FFFA182A}"/>
              </a:ext>
            </a:extLst>
          </p:cNvPr>
          <p:cNvSpPr>
            <a:spLocks noGrp="1"/>
          </p:cNvSpPr>
          <p:nvPr>
            <p:ph idx="1"/>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4063160" y="2160589"/>
            <a:ext cx="5207839" cy="3880773"/>
          </a:xfrm>
        </p:spPr>
        <p:txBody>
          <a:bodyPr>
            <a:normAutofit/>
          </a:bodyPr>
          <a:lstStyle/>
          <a:p>
            <a:pPr marL="0" indent="0">
              <a:spcBef>
                <a:spcPts val="2500"/>
              </a:spcBef>
              <a:buFont typeface="Arial" panose="020B0604020202020204" pitchFamily="34" charset="0"/>
              <a:buNone/>
            </a:pPr>
            <a:r>
              <a:rPr lang="nl-NL" dirty="0">
                <a:latin typeface="+mj-lt"/>
              </a:rPr>
              <a:t>. De gemeente Krimpenerwaard, woningcorporaties en huurdersorganisaties maakten gezamenlijke prestatieafspraken over betaalbaar wonen, leefbaarheid en duurzaamheid</a:t>
            </a:r>
          </a:p>
          <a:p>
            <a:pPr marL="0" indent="0">
              <a:spcBef>
                <a:spcPts val="2500"/>
              </a:spcBef>
              <a:buFont typeface="Arial" panose="020B0604020202020204" pitchFamily="34" charset="0"/>
              <a:buNone/>
            </a:pPr>
            <a:r>
              <a:rPr lang="nl-NL" dirty="0">
                <a:latin typeface="+mj-lt"/>
              </a:rPr>
              <a:t>. In de woonvisie staat het vergroten van de beschikbaarheid van sociale huurwoningen en het verbeteren van de doorstroming centraal</a:t>
            </a:r>
          </a:p>
          <a:p>
            <a:pPr marL="0" indent="0">
              <a:spcBef>
                <a:spcPts val="2500"/>
              </a:spcBef>
              <a:buFont typeface="Arial" panose="020B0604020202020204" pitchFamily="34" charset="0"/>
              <a:buNone/>
            </a:pPr>
            <a:r>
              <a:rPr lang="nl-NL" dirty="0">
                <a:latin typeface="+mj-lt"/>
              </a:rPr>
              <a:t>. Daarnaast is afgesproken om samen te werken aan veilige, leefbare wijken en het verduurzamen van bestaande woningen</a:t>
            </a:r>
          </a:p>
        </p:txBody>
      </p:sp>
    </p:spTree>
    <p:extLst>
      <p:ext uri="{BB962C8B-B14F-4D97-AF65-F5344CB8AC3E}">
        <p14:creationId xmlns:p14="http://schemas.microsoft.com/office/powerpoint/2010/main" val="1429991434"/>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1AB2BF-1711-EBC0-E2AD-2372FC2C1C9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4C158EB-A94F-85AB-6532-5A041C5B29A0}"/>
              </a:ext>
            </a:extLst>
          </p:cNvPr>
          <p:cNvSpPr>
            <a:spLocks noGrp="1"/>
          </p:cNvSpPr>
          <p:nvPr>
            <p:ph type="title"/>
          </p:nvPr>
        </p:nvSpPr>
        <p:spPr>
          <a:xfrm>
            <a:off x="677334" y="609600"/>
            <a:ext cx="8596668" cy="1320800"/>
          </a:xfrm>
        </p:spPr>
        <p:txBody>
          <a:bodyPr anchor="t">
            <a:normAutofit/>
          </a:bodyPr>
          <a:lstStyle/>
          <a:p>
            <a:r>
              <a:rPr lang="nl-NL" dirty="0"/>
              <a:t>Verduurzaming – klankbordgroep Gouderak</a:t>
            </a:r>
          </a:p>
        </p:txBody>
      </p:sp>
      <p:pic>
        <p:nvPicPr>
          <p:cNvPr id="18" name="Graphic 17" descr="Group Brainstorm">
            <a:extLst>
              <a:ext uri="{FF2B5EF4-FFF2-40B4-BE49-F238E27FC236}">
                <a16:creationId xmlns:a16="http://schemas.microsoft.com/office/drawing/2014/main" id="{A60CCCF5-8B36-B947-983E-9E8AED3D795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7474" y="2159331"/>
            <a:ext cx="2915973" cy="2915973"/>
          </a:xfrm>
          <a:prstGeom prst="rect">
            <a:avLst/>
          </a:prstGeom>
        </p:spPr>
      </p:pic>
      <p:sp>
        <p:nvSpPr>
          <p:cNvPr id="3" name="Tijdelijke aanduiding voor inhoud 2">
            <a:extLst>
              <a:ext uri="{FF2B5EF4-FFF2-40B4-BE49-F238E27FC236}">
                <a16:creationId xmlns:a16="http://schemas.microsoft.com/office/drawing/2014/main" id="{CFABD47D-12D1-7001-A1EB-FDFEB80ABC88}"/>
              </a:ext>
            </a:extLst>
          </p:cNvPr>
          <p:cNvSpPr>
            <a:spLocks noGrp="1"/>
          </p:cNvSpPr>
          <p:nvPr>
            <p:ph idx="1"/>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4063160" y="2160589"/>
            <a:ext cx="5207839" cy="3880773"/>
          </a:xfrm>
        </p:spPr>
        <p:txBody>
          <a:bodyPr>
            <a:normAutofit/>
          </a:bodyPr>
          <a:lstStyle/>
          <a:p>
            <a:pPr marL="0" indent="0">
              <a:spcBef>
                <a:spcPts val="2500"/>
              </a:spcBef>
              <a:buFont typeface="Arial" panose="020B0604020202020204" pitchFamily="34" charset="0"/>
              <a:buNone/>
            </a:pPr>
            <a:r>
              <a:rPr lang="nl-NL" dirty="0"/>
              <a:t>. In Gouderak denken bewoners via een klankbordgroep mee over de verduurzaming van woningen en de woonomgeving</a:t>
            </a:r>
          </a:p>
          <a:p>
            <a:pPr marL="0" indent="0">
              <a:spcBef>
                <a:spcPts val="2500"/>
              </a:spcBef>
              <a:buFont typeface="Arial" panose="020B0604020202020204" pitchFamily="34" charset="0"/>
              <a:buNone/>
            </a:pPr>
            <a:r>
              <a:rPr lang="nl-NL" dirty="0"/>
              <a:t>. Er wordt gesproken over maatregelen zoals isolatie, energiebesparing en het verbeteren van het wooncomfort in bestaande woningen</a:t>
            </a:r>
          </a:p>
          <a:p>
            <a:pPr marL="0" indent="0">
              <a:spcBef>
                <a:spcPts val="2500"/>
              </a:spcBef>
              <a:buFont typeface="Arial" panose="020B0604020202020204" pitchFamily="34" charset="0"/>
              <a:buNone/>
            </a:pPr>
            <a:r>
              <a:rPr lang="nl-NL" dirty="0"/>
              <a:t>. De klankbordgroep geeft ervaringen en signalen van bewoners door, zodat plannen beter aansluiten bij de praktijk in Gouderak</a:t>
            </a:r>
          </a:p>
        </p:txBody>
      </p:sp>
    </p:spTree>
    <p:extLst>
      <p:ext uri="{BB962C8B-B14F-4D97-AF65-F5344CB8AC3E}">
        <p14:creationId xmlns:p14="http://schemas.microsoft.com/office/powerpoint/2010/main" val="446400539"/>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98951F-F332-E4AA-1552-6C104832F61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4D474C0-35CB-7497-14C0-6D53CADCEA72}"/>
              </a:ext>
            </a:extLst>
          </p:cNvPr>
          <p:cNvSpPr>
            <a:spLocks noGrp="1"/>
          </p:cNvSpPr>
          <p:nvPr>
            <p:ph type="title"/>
          </p:nvPr>
        </p:nvSpPr>
        <p:spPr>
          <a:xfrm>
            <a:off x="677334" y="609600"/>
            <a:ext cx="8596668" cy="1320800"/>
          </a:xfrm>
        </p:spPr>
        <p:txBody>
          <a:bodyPr anchor="t">
            <a:normAutofit/>
          </a:bodyPr>
          <a:lstStyle/>
          <a:p>
            <a:r>
              <a:rPr lang="nl-NL" dirty="0"/>
              <a:t>Sociaal statuut</a:t>
            </a:r>
          </a:p>
        </p:txBody>
      </p:sp>
      <p:pic>
        <p:nvPicPr>
          <p:cNvPr id="18" name="Graphic 17" descr="Onboarding">
            <a:extLst>
              <a:ext uri="{FF2B5EF4-FFF2-40B4-BE49-F238E27FC236}">
                <a16:creationId xmlns:a16="http://schemas.microsoft.com/office/drawing/2014/main" id="{993ED074-6B4D-A868-1846-AD90C08413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7474" y="2159331"/>
            <a:ext cx="2915973" cy="2915973"/>
          </a:xfrm>
          <a:prstGeom prst="rect">
            <a:avLst/>
          </a:prstGeom>
        </p:spPr>
      </p:pic>
      <p:sp>
        <p:nvSpPr>
          <p:cNvPr id="3" name="Tijdelijke aanduiding voor inhoud 2">
            <a:extLst>
              <a:ext uri="{FF2B5EF4-FFF2-40B4-BE49-F238E27FC236}">
                <a16:creationId xmlns:a16="http://schemas.microsoft.com/office/drawing/2014/main" id="{8E6516E4-40C5-216D-33C1-C0ACA9C41FB3}"/>
              </a:ext>
            </a:extLst>
          </p:cNvPr>
          <p:cNvSpPr>
            <a:spLocks noGrp="1"/>
          </p:cNvSpPr>
          <p:nvPr>
            <p:ph idx="1"/>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4063160" y="2160589"/>
            <a:ext cx="5207839" cy="3880773"/>
          </a:xfrm>
        </p:spPr>
        <p:txBody>
          <a:bodyPr>
            <a:normAutofit/>
          </a:bodyPr>
          <a:lstStyle/>
          <a:p>
            <a:pPr marL="0" indent="0">
              <a:spcBef>
                <a:spcPts val="2500"/>
              </a:spcBef>
              <a:buFont typeface="Arial" panose="020B0604020202020204" pitchFamily="34" charset="0"/>
              <a:buNone/>
            </a:pPr>
            <a:r>
              <a:rPr lang="nl-NL" dirty="0">
                <a:latin typeface="+mj-lt"/>
              </a:rPr>
              <a:t>Het huidige sociaal statuut in Gouderak is nog steeds van toepassing. In 2026 staat een wijziging van het sociaal statuut gepland, waarbij de bestaande afspraken in overleg met betrokken partijen worden herzien en geactualiseerd</a:t>
            </a:r>
            <a:r>
              <a:rPr lang="nl-NL" sz="1400" dirty="0">
                <a:latin typeface="+mj-lt"/>
              </a:rPr>
              <a:t>.</a:t>
            </a:r>
          </a:p>
        </p:txBody>
      </p:sp>
    </p:spTree>
    <p:extLst>
      <p:ext uri="{BB962C8B-B14F-4D97-AF65-F5344CB8AC3E}">
        <p14:creationId xmlns:p14="http://schemas.microsoft.com/office/powerpoint/2010/main" val="1430255869"/>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9470EA-B294-D62A-F791-205C38A0BB5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B82927-44D9-EB55-8D00-A7220F682ACA}"/>
              </a:ext>
            </a:extLst>
          </p:cNvPr>
          <p:cNvSpPr>
            <a:spLocks noGrp="1"/>
          </p:cNvSpPr>
          <p:nvPr>
            <p:ph type="title"/>
          </p:nvPr>
        </p:nvSpPr>
        <p:spPr>
          <a:xfrm>
            <a:off x="5536734" y="609600"/>
            <a:ext cx="3737268" cy="1320800"/>
          </a:xfrm>
        </p:spPr>
        <p:txBody>
          <a:bodyPr>
            <a:normAutofit/>
          </a:bodyPr>
          <a:lstStyle/>
          <a:p>
            <a:r>
              <a:rPr lang="nl-NL"/>
              <a:t>Bestuur HBVG 2025</a:t>
            </a:r>
            <a:endParaRPr lang="nl-NL" dirty="0"/>
          </a:p>
        </p:txBody>
      </p:sp>
      <p:sp>
        <p:nvSpPr>
          <p:cNvPr id="3" name="Tijdelijke aanduiding voor inhoud 2">
            <a:extLst>
              <a:ext uri="{FF2B5EF4-FFF2-40B4-BE49-F238E27FC236}">
                <a16:creationId xmlns:a16="http://schemas.microsoft.com/office/drawing/2014/main" id="{FF6FD837-15C4-DEE0-8641-71E13EC62A0C}"/>
              </a:ext>
            </a:extLst>
          </p:cNvPr>
          <p:cNvSpPr>
            <a:spLocks noGrp="1"/>
          </p:cNvSpPr>
          <p:nvPr>
            <p:ph idx="1"/>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5209563" y="2160589"/>
            <a:ext cx="4064439" cy="3880773"/>
          </a:xfrm>
        </p:spPr>
        <p:txBody>
          <a:bodyPr>
            <a:normAutofit/>
          </a:bodyPr>
          <a:lstStyle/>
          <a:p>
            <a:pPr marL="0" indent="0">
              <a:spcBef>
                <a:spcPts val="2500"/>
              </a:spcBef>
              <a:buFont typeface="Arial" panose="020B0604020202020204" pitchFamily="34" charset="0"/>
              <a:buNone/>
            </a:pPr>
            <a:r>
              <a:rPr lang="nl-NL" dirty="0">
                <a:latin typeface="+mj-lt"/>
              </a:rPr>
              <a:t>In 2025 hebben er geen wijzigingen plaatsgevonden in de samenstelling van het bestuur. Het bestuur is ongewijzigd gebleven en heeft in dezelfde samenstelling haar werkzaamheden voortgezet.</a:t>
            </a:r>
          </a:p>
        </p:txBody>
      </p:sp>
      <p:pic>
        <p:nvPicPr>
          <p:cNvPr id="6" name="Afbeelding 5">
            <a:extLst>
              <a:ext uri="{FF2B5EF4-FFF2-40B4-BE49-F238E27FC236}">
                <a16:creationId xmlns:a16="http://schemas.microsoft.com/office/drawing/2014/main" id="{72FAA4A4-D55A-1C15-1043-09DC958847C1}"/>
              </a:ext>
            </a:extLst>
          </p:cNvPr>
          <p:cNvPicPr>
            <a:picLocks noChangeAspect="1"/>
          </p:cNvPicPr>
          <p:nvPr/>
        </p:nvPicPr>
        <p:blipFill>
          <a:blip r:embed="rId2"/>
          <a:srcRect r="8793"/>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9" name="Isosceles Triangle 1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Tree>
    <p:extLst>
      <p:ext uri="{BB962C8B-B14F-4D97-AF65-F5344CB8AC3E}">
        <p14:creationId xmlns:p14="http://schemas.microsoft.com/office/powerpoint/2010/main" val="2274277590"/>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744479-31C3-5B00-630D-B9D020DB7ED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63393BA-12F9-231D-C87F-D0A523D96C6A}"/>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kern="1200">
                <a:latin typeface="+mj-lt"/>
                <a:ea typeface="+mj-ea"/>
                <a:cs typeface="+mj-cs"/>
              </a:rPr>
              <a:t>Cursus HBVG</a:t>
            </a:r>
          </a:p>
        </p:txBody>
      </p:sp>
      <p:sp>
        <p:nvSpPr>
          <p:cNvPr id="3" name="Tijdelijke aanduiding voor inhoud 2">
            <a:extLst>
              <a:ext uri="{FF2B5EF4-FFF2-40B4-BE49-F238E27FC236}">
                <a16:creationId xmlns:a16="http://schemas.microsoft.com/office/drawing/2014/main" id="{EE27CD14-C0B8-8F1D-F1BD-7CC6A46A5E06}"/>
              </a:ext>
            </a:extLst>
          </p:cNvPr>
          <p:cNvSpPr>
            <a:spLocks noGrp="1"/>
          </p:cNvSpPr>
          <p:nvPr>
            <p:ph idx="1"/>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677334" y="2160590"/>
            <a:ext cx="5220430" cy="3701270"/>
          </a:xfrm>
        </p:spPr>
        <p:txBody>
          <a:bodyPr>
            <a:normAutofit/>
          </a:bodyPr>
          <a:lstStyle/>
          <a:p>
            <a:pPr marL="0" indent="0">
              <a:spcBef>
                <a:spcPts val="2500"/>
              </a:spcBef>
              <a:buFont typeface="Arial" panose="020B0604020202020204" pitchFamily="34" charset="0"/>
              <a:buNone/>
            </a:pPr>
            <a:r>
              <a:rPr lang="nl-NL" dirty="0"/>
              <a:t>Het afgelopen jaar zijn er geen cursussen of trainingen gevolgd binnen het bestuur. </a:t>
            </a:r>
            <a:endParaRPr lang="nl-NL" dirty="0">
              <a:latin typeface="+mj-lt"/>
            </a:endParaRPr>
          </a:p>
        </p:txBody>
      </p:sp>
      <p:pic>
        <p:nvPicPr>
          <p:cNvPr id="18" name="Graphic 17" descr="Klaslokaal">
            <a:extLst>
              <a:ext uri="{FF2B5EF4-FFF2-40B4-BE49-F238E27FC236}">
                <a16:creationId xmlns:a16="http://schemas.microsoft.com/office/drawing/2014/main" id="{C84A715F-1E66-1281-F0F9-7D767131143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087417" y="2159000"/>
            <a:ext cx="3145536" cy="3145536"/>
          </a:xfrm>
          <a:prstGeom prst="rect">
            <a:avLst/>
          </a:prstGeom>
        </p:spPr>
      </p:pic>
    </p:spTree>
    <p:extLst>
      <p:ext uri="{BB962C8B-B14F-4D97-AF65-F5344CB8AC3E}">
        <p14:creationId xmlns:p14="http://schemas.microsoft.com/office/powerpoint/2010/main" val="2306884810"/>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F74C09-F01F-CA28-7C0A-50686F51EF12}"/>
              </a:ext>
            </a:extLst>
          </p:cNvPr>
          <p:cNvSpPr>
            <a:spLocks noGrp="1"/>
          </p:cNvSpPr>
          <p:nvPr>
            <p:ph type="title"/>
          </p:nvPr>
        </p:nvSpPr>
        <p:spPr>
          <a:xfrm>
            <a:off x="5536734" y="609600"/>
            <a:ext cx="3737268" cy="1320800"/>
          </a:xfrm>
        </p:spPr>
        <p:txBody>
          <a:bodyPr>
            <a:normAutofit/>
          </a:bodyPr>
          <a:lstStyle/>
          <a:p>
            <a:r>
              <a:rPr lang="nl-NL" dirty="0"/>
              <a:t>Winnaar fotowedstrijd</a:t>
            </a:r>
          </a:p>
        </p:txBody>
      </p:sp>
      <p:sp>
        <p:nvSpPr>
          <p:cNvPr id="9" name="Content Placeholder 8">
            <a:extLst>
              <a:ext uri="{FF2B5EF4-FFF2-40B4-BE49-F238E27FC236}">
                <a16:creationId xmlns:a16="http://schemas.microsoft.com/office/drawing/2014/main" id="{D413035F-ECED-E402-B6E0-A0068C09D387}"/>
              </a:ext>
            </a:extLst>
          </p:cNvPr>
          <p:cNvSpPr>
            <a:spLocks noGrp="1"/>
          </p:cNvSpPr>
          <p:nvPr>
            <p:ph idx="1"/>
          </p:nvPr>
        </p:nvSpPr>
        <p:spPr>
          <a:xfrm>
            <a:off x="5209563" y="2160589"/>
            <a:ext cx="4064439" cy="3880773"/>
          </a:xfrm>
        </p:spPr>
        <p:txBody>
          <a:bodyPr>
            <a:normAutofit/>
          </a:bodyPr>
          <a:lstStyle/>
          <a:p>
            <a:r>
              <a:rPr lang="nl-NL" dirty="0"/>
              <a:t>Mooiste foto van Gouderak aan de Snippejagerskade, een bever in zijn natuurlijke omgeving. De foto laat op sfeervolle wijze de rust en natuur rondom het dorp zien.</a:t>
            </a:r>
          </a:p>
          <a:p>
            <a:r>
              <a:rPr lang="nl-NL" dirty="0"/>
              <a:t>Foto ingezonden door Daisy </a:t>
            </a:r>
            <a:r>
              <a:rPr lang="nl-NL" dirty="0" err="1"/>
              <a:t>Verstoep</a:t>
            </a:r>
            <a:endParaRPr lang="nl-NL" dirty="0"/>
          </a:p>
          <a:p>
            <a:pPr marL="0" indent="0">
              <a:buNone/>
            </a:pPr>
            <a:endParaRPr lang="nl-NL" dirty="0"/>
          </a:p>
          <a:p>
            <a:pPr marL="0" indent="0">
              <a:buNone/>
            </a:pPr>
            <a:r>
              <a:rPr lang="nl-NL" dirty="0"/>
              <a:t>Verder willen wij iedereen bedanken voor hun deelname en de mooie foto’s die ingezonden zijn!</a:t>
            </a:r>
          </a:p>
        </p:txBody>
      </p:sp>
      <p:pic>
        <p:nvPicPr>
          <p:cNvPr id="5" name="Tijdelijke aanduiding voor inhoud 4">
            <a:extLst>
              <a:ext uri="{FF2B5EF4-FFF2-40B4-BE49-F238E27FC236}">
                <a16:creationId xmlns:a16="http://schemas.microsoft.com/office/drawing/2014/main" id="{FE639E42-56CB-3829-AB26-0925F916D824}"/>
              </a:ext>
            </a:extLst>
          </p:cNvPr>
          <p:cNvPicPr>
            <a:picLocks noChangeAspect="1"/>
          </p:cNvPicPr>
          <p:nvPr/>
        </p:nvPicPr>
        <p:blipFill>
          <a:blip r:embed="rId2"/>
          <a:srcRect t="4661" r="-1" b="-1"/>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2" name="Isosceles Triangle 11">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Tree>
    <p:extLst>
      <p:ext uri="{BB962C8B-B14F-4D97-AF65-F5344CB8AC3E}">
        <p14:creationId xmlns:p14="http://schemas.microsoft.com/office/powerpoint/2010/main" val="1031021404"/>
      </p:ext>
    </p:extLst>
  </p:cSld>
  <p:clrMapOvr>
    <a:masterClrMapping/>
  </p:clrMapOvr>
  <mc:AlternateContent xmlns:mc="http://schemas.openxmlformats.org/markup-compatibility/2006" xmlns:p14="http://schemas.microsoft.com/office/powerpoint/2010/main">
    <mc:Choice Requires="p14">
      <p:transition spd="slow" p14:dur="8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1000"/>
                                        <p:tgtEl>
                                          <p:spTgt spid="9">
                                            <p:txEl>
                                              <p:pRg st="0" end="0"/>
                                            </p:txEl>
                                          </p:spTgt>
                                        </p:tgtEl>
                                      </p:cBhvr>
                                    </p:animEffect>
                                    <p:anim calcmode="lin" valueType="num">
                                      <p:cBhvr>
                                        <p:cTn id="22"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1" end="1"/>
                                            </p:txEl>
                                          </p:spTgt>
                                        </p:tgtEl>
                                        <p:attrNameLst>
                                          <p:attrName>style.visibility</p:attrName>
                                        </p:attrNameLst>
                                      </p:cBhvr>
                                      <p:to>
                                        <p:strVal val="visible"/>
                                      </p:to>
                                    </p:set>
                                    <p:animEffect transition="in" filter="fade">
                                      <p:cBhvr>
                                        <p:cTn id="28" dur="1000"/>
                                        <p:tgtEl>
                                          <p:spTgt spid="9">
                                            <p:txEl>
                                              <p:pRg st="1" end="1"/>
                                            </p:txEl>
                                          </p:spTgt>
                                        </p:tgtEl>
                                      </p:cBhvr>
                                    </p:animEffect>
                                    <p:anim calcmode="lin" valueType="num">
                                      <p:cBhvr>
                                        <p:cTn id="29"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xEl>
                                              <p:pRg st="3" end="3"/>
                                            </p:txEl>
                                          </p:spTgt>
                                        </p:tgtEl>
                                        <p:attrNameLst>
                                          <p:attrName>style.visibility</p:attrName>
                                        </p:attrNameLst>
                                      </p:cBhvr>
                                      <p:to>
                                        <p:strVal val="visible"/>
                                      </p:to>
                                    </p:set>
                                    <p:animEffect transition="in" filter="fade">
                                      <p:cBhvr>
                                        <p:cTn id="35" dur="1000"/>
                                        <p:tgtEl>
                                          <p:spTgt spid="9">
                                            <p:txEl>
                                              <p:pRg st="3" end="3"/>
                                            </p:txEl>
                                          </p:spTgt>
                                        </p:tgtEl>
                                      </p:cBhvr>
                                    </p:animEffect>
                                    <p:anim calcmode="lin" valueType="num">
                                      <p:cBhvr>
                                        <p:cTn id="36"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build="p"/>
    </p:bldLst>
  </p:timing>
</p:sld>
</file>

<file path=ppt/theme/theme1.xml><?xml version="1.0" encoding="utf-8"?>
<a:theme xmlns:a="http://schemas.openxmlformats.org/drawingml/2006/main" name="Facet">
  <a:themeElements>
    <a:clrScheme name="Roo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2218</TotalTime>
  <Words>629</Words>
  <Application>Microsoft Office PowerPoint</Application>
  <PresentationFormat>Breedbeeld</PresentationFormat>
  <Paragraphs>57</Paragraphs>
  <Slides>12</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12</vt:i4>
      </vt:variant>
    </vt:vector>
  </HeadingPairs>
  <TitlesOfParts>
    <vt:vector size="16" baseType="lpstr">
      <vt:lpstr>Arial</vt:lpstr>
      <vt:lpstr>Trebuchet MS</vt:lpstr>
      <vt:lpstr>Wingdings 3</vt:lpstr>
      <vt:lpstr>Facet</vt:lpstr>
      <vt:lpstr>Huurders Belangen               Vereniging Gouderak </vt:lpstr>
      <vt:lpstr>Vergaderingen 2025</vt:lpstr>
      <vt:lpstr>Huurbeleid 2025</vt:lpstr>
      <vt:lpstr> Leefbaarheid</vt:lpstr>
      <vt:lpstr>Huisvesting Krimpenerwaard 2025</vt:lpstr>
      <vt:lpstr>Klachtenafhandeling Gouderak 2025</vt:lpstr>
      <vt:lpstr>Woonvisie en Prestatieafspraken Krimpenerwaard 2025</vt:lpstr>
      <vt:lpstr>Verduurzaming – klankbordgroep Gouderak</vt:lpstr>
      <vt:lpstr>Sociaal statuut</vt:lpstr>
      <vt:lpstr>Bestuur HBVG 2025</vt:lpstr>
      <vt:lpstr>Cursus HBVG</vt:lpstr>
      <vt:lpstr>Winnaar fotowedstrijd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HBV Gouderak</dc:creator>
  <cp:lastModifiedBy>HBV Gouderak</cp:lastModifiedBy>
  <cp:revision>24</cp:revision>
  <dcterms:created xsi:type="dcterms:W3CDTF">2026-05-12T13:59:43Z</dcterms:created>
  <dcterms:modified xsi:type="dcterms:W3CDTF">2026-05-27T20:00:39Z</dcterms:modified>
</cp:coreProperties>
</file>